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74" r:id="rId4"/>
    <p:sldId id="257" r:id="rId5"/>
    <p:sldId id="258" r:id="rId6"/>
    <p:sldId id="259" r:id="rId7"/>
    <p:sldId id="260" r:id="rId8"/>
    <p:sldId id="266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989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uk-UA" b="1" dirty="0"/>
              <a:t>Прогулянка галереєю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/>
              <a:t>Вправа 1</a:t>
            </a:r>
          </a:p>
        </p:txBody>
      </p:sp>
    </p:spTree>
    <p:extLst>
      <p:ext uri="{BB962C8B-B14F-4D97-AF65-F5344CB8AC3E}">
        <p14:creationId xmlns:p14="http://schemas.microsoft.com/office/powerpoint/2010/main" val="324148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3919" y="232225"/>
            <a:ext cx="8911687" cy="708301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915" t="21666" r="36677" b="18175"/>
          <a:stretch/>
        </p:blipFill>
        <p:spPr>
          <a:xfrm rot="5400000">
            <a:off x="3664381" y="126433"/>
            <a:ext cx="5862635" cy="72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1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108" y="388979"/>
            <a:ext cx="8911687" cy="721364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31" t="26687" r="37394" b="14697"/>
          <a:stretch/>
        </p:blipFill>
        <p:spPr>
          <a:xfrm rot="5400000">
            <a:off x="3996200" y="260223"/>
            <a:ext cx="5397028" cy="70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1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1039" y="336727"/>
            <a:ext cx="8911687" cy="747490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99" t="24086" r="37065" b="12643"/>
          <a:stretch/>
        </p:blipFill>
        <p:spPr>
          <a:xfrm rot="5400000">
            <a:off x="3791156" y="143370"/>
            <a:ext cx="5611175" cy="75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9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725" y="362853"/>
            <a:ext cx="8911687" cy="635090"/>
          </a:xfrm>
        </p:spPr>
        <p:txBody>
          <a:bodyPr>
            <a:normAutofit fontScale="90000"/>
          </a:bodyPr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75" t="23049" r="38427" b="15755"/>
          <a:stretch/>
        </p:blipFill>
        <p:spPr>
          <a:xfrm rot="5400000">
            <a:off x="4014236" y="56401"/>
            <a:ext cx="5154663" cy="7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5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5543" y="297539"/>
            <a:ext cx="8911687" cy="682176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692" t="21321" r="37455" b="14372"/>
          <a:stretch/>
        </p:blipFill>
        <p:spPr>
          <a:xfrm rot="5400000">
            <a:off x="3637794" y="-202929"/>
            <a:ext cx="5669949" cy="79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5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0045" y="362853"/>
            <a:ext cx="8911687" cy="682176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81" t="20283" r="37649" b="18521"/>
          <a:stretch/>
        </p:blipFill>
        <p:spPr>
          <a:xfrm rot="5400000">
            <a:off x="3909201" y="-75623"/>
            <a:ext cx="5872124" cy="799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8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2296" y="245287"/>
            <a:ext cx="8911687" cy="747490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664" t="19246" r="36872" b="17139"/>
          <a:stretch/>
        </p:blipFill>
        <p:spPr>
          <a:xfrm rot="5400000">
            <a:off x="3727439" y="-250696"/>
            <a:ext cx="5575820" cy="78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4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49233" y="232225"/>
            <a:ext cx="8911687" cy="708301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03" t="28927" r="36483" b="10569"/>
          <a:stretch/>
        </p:blipFill>
        <p:spPr>
          <a:xfrm rot="5400000">
            <a:off x="3460349" y="167205"/>
            <a:ext cx="5946218" cy="74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0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8301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065671"/>
              </p:ext>
            </p:extLst>
          </p:nvPr>
        </p:nvGraphicFramePr>
        <p:xfrm>
          <a:off x="3773579" y="1163320"/>
          <a:ext cx="5943600" cy="569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1427">
                  <a:extLst>
                    <a:ext uri="{9D8B030D-6E8A-4147-A177-3AD203B41FA5}">
                      <a16:colId xmlns:a16="http://schemas.microsoft.com/office/drawing/2014/main" val="218948717"/>
                    </a:ext>
                  </a:extLst>
                </a:gridCol>
                <a:gridCol w="3412173">
                  <a:extLst>
                    <a:ext uri="{9D8B030D-6E8A-4147-A177-3AD203B41FA5}">
                      <a16:colId xmlns:a16="http://schemas.microsoft.com/office/drawing/2014/main" val="3280973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Зображення 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Відповідні принципи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8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Багатопартійність, політична толерантність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407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Справедливі вибори, участь громадян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05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Учать громадян,</a:t>
                      </a:r>
                      <a:r>
                        <a:rPr lang="uk-UA" baseline="0" dirty="0" smtClean="0"/>
                        <a:t> </a:t>
                      </a:r>
                      <a:r>
                        <a:rPr lang="uk-UA" dirty="0" smtClean="0"/>
                        <a:t>Рівність, Права людини, Вибори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3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Запобіжники проти </a:t>
                      </a:r>
                      <a:r>
                        <a:rPr lang="uk-UA" dirty="0" err="1" smtClean="0"/>
                        <a:t>зловживаннь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10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Закон про права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29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Участь</a:t>
                      </a:r>
                      <a:r>
                        <a:rPr lang="uk-UA" baseline="0" dirty="0" smtClean="0"/>
                        <a:t> громадян, Прозорість, Права людини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3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Незалежна судова система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30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Верховенство</a:t>
                      </a:r>
                      <a:r>
                        <a:rPr lang="uk-UA" baseline="0" dirty="0" smtClean="0"/>
                        <a:t> права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059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Прозорість, підзвітність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3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Підзвітність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4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67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8301"/>
          </a:xfrm>
        </p:spPr>
        <p:txBody>
          <a:bodyPr/>
          <a:lstStyle/>
          <a:p>
            <a:pPr algn="ctr"/>
            <a:r>
              <a:rPr lang="uk-UA" b="1" dirty="0"/>
              <a:t>Подумайте над питаннями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19349" y="2133600"/>
            <a:ext cx="10185263" cy="3777622"/>
          </a:xfrm>
        </p:spPr>
        <p:txBody>
          <a:bodyPr>
            <a:normAutofit/>
          </a:bodyPr>
          <a:lstStyle/>
          <a:p>
            <a:r>
              <a:rPr lang="uk-UA" sz="3200" dirty="0"/>
              <a:t>Чи були деякі принципи висвітлені частіше ніж інші? Які саме? Як Ви це можете пояснити?</a:t>
            </a:r>
          </a:p>
          <a:p>
            <a:pPr marL="0" indent="0">
              <a:buNone/>
            </a:pPr>
            <a:endParaRPr lang="uk-UA" sz="3200" dirty="0"/>
          </a:p>
          <a:p>
            <a:r>
              <a:rPr lang="uk-UA" sz="3200" dirty="0"/>
              <a:t> Деякі принципи більше або менше важливі для розвитку демократії?</a:t>
            </a:r>
          </a:p>
        </p:txBody>
      </p:sp>
    </p:spTree>
    <p:extLst>
      <p:ext uri="{BB962C8B-B14F-4D97-AF65-F5344CB8AC3E}">
        <p14:creationId xmlns:p14="http://schemas.microsoft.com/office/powerpoint/2010/main" val="51649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/>
          <a:lstStyle/>
          <a:p>
            <a:pPr algn="ctr"/>
            <a:r>
              <a:rPr lang="uk-UA" b="1" dirty="0"/>
              <a:t>Цілі вправи: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36469" y="2133600"/>
            <a:ext cx="10368143" cy="3777622"/>
          </a:xfrm>
        </p:spPr>
        <p:txBody>
          <a:bodyPr>
            <a:normAutofit/>
          </a:bodyPr>
          <a:lstStyle/>
          <a:p>
            <a:r>
              <a:rPr lang="uk-UA" sz="2800" dirty="0"/>
              <a:t>Визначити принципи демократії;</a:t>
            </a:r>
          </a:p>
          <a:p>
            <a:r>
              <a:rPr lang="uk-UA" sz="2800" dirty="0"/>
              <a:t>Застосувати принципи демократії до теперішніх та історичних подій;</a:t>
            </a:r>
          </a:p>
          <a:p>
            <a:r>
              <a:rPr lang="uk-UA" sz="2800" dirty="0"/>
              <a:t>Співпрацювати з одногрупниками через обмін ідеями та їх уточненням;</a:t>
            </a:r>
          </a:p>
          <a:p>
            <a:r>
              <a:rPr lang="uk-UA" sz="2800" dirty="0"/>
              <a:t>Попрактикуватися у прийнятті обґрунтованих рішень та спроможності пояснити причини таких рішень.</a:t>
            </a:r>
          </a:p>
        </p:txBody>
      </p:sp>
    </p:spTree>
    <p:extLst>
      <p:ext uri="{BB962C8B-B14F-4D97-AF65-F5344CB8AC3E}">
        <p14:creationId xmlns:p14="http://schemas.microsoft.com/office/powerpoint/2010/main" val="263373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C7AA3-3A1F-E300-6CA8-60E9AD40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05" y="624110"/>
            <a:ext cx="9644007" cy="1280890"/>
          </a:xfrm>
        </p:spPr>
        <p:txBody>
          <a:bodyPr/>
          <a:lstStyle/>
          <a:p>
            <a:pPr algn="ctr"/>
            <a:r>
              <a:rPr lang="uk-UA" b="1" dirty="0"/>
              <a:t>Завдання</a:t>
            </a:r>
            <a:endParaRPr lang="ru-UA" b="1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17270EC-8AE1-4519-D315-F61E769A2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У слайді 18 потрібно зазначити принципи які відповідають фото.</a:t>
            </a:r>
          </a:p>
          <a:p>
            <a:pPr marL="0" indent="0">
              <a:buNone/>
            </a:pPr>
            <a:endParaRPr lang="ru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20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3920" y="245287"/>
            <a:ext cx="8911687" cy="734427"/>
          </a:xfrm>
        </p:spPr>
        <p:txBody>
          <a:bodyPr/>
          <a:lstStyle/>
          <a:p>
            <a:r>
              <a:rPr lang="uk-UA" b="1" dirty="0"/>
              <a:t>Принципи ліберальної демократії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59" t="16825" r="15294" b="15064"/>
          <a:stretch/>
        </p:blipFill>
        <p:spPr>
          <a:xfrm>
            <a:off x="1933246" y="979714"/>
            <a:ext cx="9362361" cy="55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2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108" y="402042"/>
            <a:ext cx="8911687" cy="799741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82" t="22358" r="15490" b="20249"/>
          <a:stretch/>
        </p:blipFill>
        <p:spPr>
          <a:xfrm>
            <a:off x="1328401" y="1345474"/>
            <a:ext cx="10772131" cy="50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2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7064" y="271412"/>
            <a:ext cx="8911687" cy="773617"/>
          </a:xfrm>
        </p:spPr>
        <p:txBody>
          <a:bodyPr/>
          <a:lstStyle/>
          <a:p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10" t="18208" r="18406" b="15410"/>
          <a:stretch/>
        </p:blipFill>
        <p:spPr>
          <a:xfrm>
            <a:off x="1711234" y="1129916"/>
            <a:ext cx="9523705" cy="53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4813" y="258350"/>
            <a:ext cx="8911687" cy="642987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31" t="19937" r="22682" b="10569"/>
          <a:stretch/>
        </p:blipFill>
        <p:spPr>
          <a:xfrm>
            <a:off x="2024742" y="992990"/>
            <a:ext cx="8830491" cy="58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2378" y="297539"/>
            <a:ext cx="8911687" cy="812804"/>
          </a:xfrm>
        </p:spPr>
        <p:txBody>
          <a:bodyPr/>
          <a:lstStyle/>
          <a:p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339" t="19711" r="37855" b="20501"/>
          <a:stretch/>
        </p:blipFill>
        <p:spPr>
          <a:xfrm rot="5400000">
            <a:off x="3664211" y="150142"/>
            <a:ext cx="5407862" cy="73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108" y="166910"/>
            <a:ext cx="8911687" cy="760553"/>
          </a:xfrm>
        </p:spPr>
        <p:txBody>
          <a:bodyPr/>
          <a:lstStyle/>
          <a:p>
            <a:pPr algn="ctr"/>
            <a:r>
              <a:rPr lang="uk-UA" b="1" dirty="0"/>
              <a:t>Принципи ліберальної демократії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81" t="20283" r="37261" b="24744"/>
          <a:stretch/>
        </p:blipFill>
        <p:spPr>
          <a:xfrm rot="5400000">
            <a:off x="3669718" y="340580"/>
            <a:ext cx="5738414" cy="69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80285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322</TotalTime>
  <Words>186</Words>
  <Application>Microsoft Office PowerPoint</Application>
  <PresentationFormat>Широкоэкранный</PresentationFormat>
  <Paragraphs>50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Times New Roman</vt:lpstr>
      <vt:lpstr>Wingdings 3</vt:lpstr>
      <vt:lpstr>Легкий дым</vt:lpstr>
      <vt:lpstr>Прогулянка галереєю</vt:lpstr>
      <vt:lpstr>Цілі вправи:</vt:lpstr>
      <vt:lpstr>Завдання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Принципи ліберальної демократії</vt:lpstr>
      <vt:lpstr>Подумайте над питаннями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Прогулянка галереєю</dc:title>
  <dc:creator>leNOVO</dc:creator>
  <cp:lastModifiedBy>Илья Воронко</cp:lastModifiedBy>
  <cp:revision>18</cp:revision>
  <dcterms:created xsi:type="dcterms:W3CDTF">2020-09-10T04:43:14Z</dcterms:created>
  <dcterms:modified xsi:type="dcterms:W3CDTF">2025-09-04T06:51:14Z</dcterms:modified>
</cp:coreProperties>
</file>